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605"/>
    <p:restoredTop sz="94694"/>
  </p:normalViewPr>
  <p:slideViewPr>
    <p:cSldViewPr snapToGrid="0" snapToObjects="1">
      <p:cViewPr varScale="1">
        <p:scale>
          <a:sx n="104" d="100"/>
          <a:sy n="104" d="100"/>
        </p:scale>
        <p:origin x="15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media1.m4a>
</file>

<file path=ppt/media/media2.m4a>
</file>

<file path=ppt/media/media3.m4a>
</file>

<file path=ppt/media/media4.wav>
</file>

<file path=ppt/media/media5.wav>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a:spLocks noGrp="1"/>
          </p:cNvSpPr>
          <p:nvPr>
            <p:ph type="title"/>
          </p:nvPr>
        </p:nvSpPr>
        <p:spPr>
          <a:prstGeom prst="rect">
            <a:avLst/>
          </a:prstGeom>
        </p:spPr>
        <p:txBody>
          <a:bodyPr/>
          <a:lstStyle/>
          <a:p>
            <a:r>
              <a:t>Title Text</a:t>
            </a:r>
          </a:p>
        </p:txBody>
      </p:sp>
      <p:sp>
        <p:nvSpPr>
          <p:cNvPr id="93"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a:spLocks noGrp="1"/>
          </p:cNvSpPr>
          <p:nvPr>
            <p:ph type="title"/>
          </p:nvPr>
        </p:nvSpPr>
        <p:spPr>
          <a:xfrm>
            <a:off x="8724900" y="365125"/>
            <a:ext cx="2628900" cy="5811838"/>
          </a:xfrm>
          <a:prstGeom prst="rect">
            <a:avLst/>
          </a:prstGeom>
        </p:spPr>
        <p:txBody>
          <a:bodyPr/>
          <a:lstStyle/>
          <a:p>
            <a:r>
              <a:t>Title Text</a:t>
            </a:r>
          </a:p>
        </p:txBody>
      </p:sp>
      <p:sp>
        <p:nvSpPr>
          <p:cNvPr id="102" name="Body Level One…"/>
          <p:cNvSpPr>
            <a:spLocks noGrp="1"/>
          </p:cNvSpPr>
          <p:nvPr>
            <p:ph type="body" idx="1"/>
          </p:nvPr>
        </p:nvSpPr>
        <p:spPr>
          <a:xfrm>
            <a:off x="838200" y="365125"/>
            <a:ext cx="7734300" cy="58118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a:spLocks noGrp="1"/>
          </p:cNvSpPr>
          <p:nvPr>
            <p:ph type="title"/>
          </p:nvPr>
        </p:nvSpPr>
        <p:spPr>
          <a:prstGeom prst="rect">
            <a:avLst/>
          </a:prstGeom>
        </p:spPr>
        <p:txBody>
          <a:bodyPr/>
          <a:lstStyle/>
          <a:p>
            <a:r>
              <a:t>Title Text</a:t>
            </a:r>
          </a:p>
        </p:txBody>
      </p:sp>
      <p:sp>
        <p:nvSpPr>
          <p:cNvPr id="21"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a:spLocks noGrp="1"/>
          </p:cNvSpPr>
          <p:nvPr>
            <p:ph type="title"/>
          </p:nvPr>
        </p:nvSpPr>
        <p:spPr>
          <a:prstGeom prst="rect">
            <a:avLst/>
          </a:prstGeom>
        </p:spPr>
        <p:txBody>
          <a:bodyPr/>
          <a:lstStyle/>
          <a:p>
            <a:r>
              <a:t>Title Text</a:t>
            </a:r>
          </a:p>
        </p:txBody>
      </p:sp>
      <p:sp>
        <p:nvSpPr>
          <p:cNvPr id="39" name="Body Level One…"/>
          <p:cNvSpPr>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a:spLocks noGrp="1"/>
          </p:cNvSpPr>
          <p:nvPr>
            <p:ph type="title"/>
          </p:nvPr>
        </p:nvSpPr>
        <p:spPr>
          <a:prstGeom prst="rect">
            <a:avLst/>
          </a:prstGeom>
        </p:spPr>
        <p:txBody>
          <a:bodyPr/>
          <a:lstStyle/>
          <a:p>
            <a:r>
              <a:t>Title Text</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Body Level One…"/>
          <p:cNvSpPr>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3" name="Body Level One…"/>
          <p:cNvSpPr>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a:spLocks noGrp="1"/>
          </p:cNvSpPr>
          <p:nvPr>
            <p:ph type="ctrTitle"/>
          </p:nvPr>
        </p:nvSpPr>
        <p:spPr>
          <a:xfrm>
            <a:off x="1524000" y="1081583"/>
            <a:ext cx="9144000" cy="2387601"/>
          </a:xfrm>
          <a:prstGeom prst="rect">
            <a:avLst/>
          </a:prstGeom>
        </p:spPr>
        <p:txBody>
          <a:bodyPr/>
          <a:lstStyle/>
          <a:p>
            <a:r>
              <a:t>Peer to Peer Architecture</a:t>
            </a:r>
          </a:p>
        </p:txBody>
      </p:sp>
      <p:sp>
        <p:nvSpPr>
          <p:cNvPr id="113" name="Subtitle 2"/>
          <p:cNvSpPr>
            <a:spLocks noGrp="1"/>
          </p:cNvSpPr>
          <p:nvPr>
            <p:ph type="subTitle" sz="quarter" idx="1"/>
          </p:nvPr>
        </p:nvSpPr>
        <p:spPr>
          <a:xfrm>
            <a:off x="1524000" y="3602037"/>
            <a:ext cx="9144000" cy="1655762"/>
          </a:xfrm>
          <a:prstGeom prst="rect">
            <a:avLst/>
          </a:prstGeom>
        </p:spPr>
        <p:txBody>
          <a:bodyPr/>
          <a:lstStyle/>
          <a:p>
            <a:r>
              <a:t>Team 13: The Bombs</a:t>
            </a:r>
          </a:p>
          <a:p>
            <a:pPr>
              <a:defRPr sz="1800"/>
            </a:pPr>
            <a:r>
              <a:t>Hector Dozal, Gerardo Armenta, Victor Vargas,</a:t>
            </a:r>
          </a:p>
          <a:p>
            <a:pPr>
              <a:defRPr sz="1800"/>
            </a:pPr>
            <a:r>
              <a:t> Eduardo Lara, Irvin Bosquez</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itle 1"/>
          <p:cNvSpPr>
            <a:spLocks noGrp="1"/>
          </p:cNvSpPr>
          <p:nvPr>
            <p:ph type="title"/>
          </p:nvPr>
        </p:nvSpPr>
        <p:spPr>
          <a:prstGeom prst="rect">
            <a:avLst/>
          </a:prstGeom>
        </p:spPr>
        <p:txBody>
          <a:bodyPr/>
          <a:lstStyle/>
          <a:p>
            <a:r>
              <a:t>What is it?</a:t>
            </a:r>
          </a:p>
        </p:txBody>
      </p:sp>
      <p:sp>
        <p:nvSpPr>
          <p:cNvPr id="116" name="Content Placeholder 2"/>
          <p:cNvSpPr>
            <a:spLocks noGrp="1"/>
          </p:cNvSpPr>
          <p:nvPr>
            <p:ph type="body" idx="1"/>
          </p:nvPr>
        </p:nvSpPr>
        <p:spPr>
          <a:prstGeom prst="rect">
            <a:avLst/>
          </a:prstGeom>
        </p:spPr>
        <p:txBody>
          <a:bodyPr/>
          <a:lstStyle/>
          <a:p>
            <a:r>
              <a:rPr dirty="0"/>
              <a:t>P2P architecture is a type of architecture mainly used in networks that allow for a software program to act as both a client and a server. This allows for two or more systems to connect with each other without the need of a centralized control or any sorts of organization. This sort of architecture is mostly used in computer networks because of its connection capabilities for working collaboratively through sharing computer resources and file transfers from one peer to another, hence its name peer-to-peer.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What problem does it solve and how?"/>
          <p:cNvSpPr>
            <a:spLocks noGrp="1"/>
          </p:cNvSpPr>
          <p:nvPr>
            <p:ph type="title"/>
          </p:nvPr>
        </p:nvSpPr>
        <p:spPr>
          <a:prstGeom prst="rect">
            <a:avLst/>
          </a:prstGeom>
        </p:spPr>
        <p:txBody>
          <a:bodyPr/>
          <a:lstStyle/>
          <a:p>
            <a:r>
              <a:t>What problem does it solve and how?</a:t>
            </a:r>
          </a:p>
        </p:txBody>
      </p:sp>
      <p:sp>
        <p:nvSpPr>
          <p:cNvPr id="119" name="Centralized Networks - When delivering content, redundancy is key because you need to be able to guarantee a good user experience. Even just one issue can take down an entire centralized network. P2P networks are distributed, redundant and naturally self-healing…"/>
          <p:cNvSpPr>
            <a:spLocks noGrp="1"/>
          </p:cNvSpPr>
          <p:nvPr>
            <p:ph type="body" idx="1"/>
          </p:nvPr>
        </p:nvSpPr>
        <p:spPr>
          <a:prstGeom prst="rect">
            <a:avLst/>
          </a:prstGeom>
        </p:spPr>
        <p:txBody>
          <a:bodyPr/>
          <a:lstStyle/>
          <a:p>
            <a:pPr marL="132347" indent="-132347" defTabSz="251460">
              <a:lnSpc>
                <a:spcPct val="100000"/>
              </a:lnSpc>
              <a:spcBef>
                <a:spcPts val="0"/>
              </a:spcBef>
              <a:buFontTx/>
              <a:defRPr sz="1980">
                <a:latin typeface="Trebuchet MS"/>
                <a:ea typeface="Trebuchet MS"/>
                <a:cs typeface="Trebuchet MS"/>
                <a:sym typeface="Trebuchet MS"/>
              </a:defRPr>
            </a:pPr>
            <a:r>
              <a:t>Centralized Networks - When delivering content, redundancy is key because you need to be able to guarantee a good user experience. Even just one issue can take down an entire centralized network. P2P networks are distributed, redundant and naturally self-healing</a:t>
            </a:r>
          </a:p>
          <a:p>
            <a:pPr marL="132347" indent="-132347" defTabSz="251460">
              <a:lnSpc>
                <a:spcPct val="100000"/>
              </a:lnSpc>
              <a:spcBef>
                <a:spcPts val="0"/>
              </a:spcBef>
              <a:buFontTx/>
              <a:defRPr sz="1980">
                <a:latin typeface="Trebuchet MS"/>
                <a:ea typeface="Trebuchet MS"/>
                <a:cs typeface="Trebuchet MS"/>
                <a:sym typeface="Trebuchet MS"/>
              </a:defRPr>
            </a:pPr>
            <a:endParaRPr/>
          </a:p>
          <a:p>
            <a:pPr marL="132347" indent="-132347" defTabSz="251460">
              <a:lnSpc>
                <a:spcPct val="100000"/>
              </a:lnSpc>
              <a:spcBef>
                <a:spcPts val="0"/>
              </a:spcBef>
              <a:buFontTx/>
              <a:defRPr sz="1980">
                <a:latin typeface="Trebuchet MS"/>
                <a:ea typeface="Trebuchet MS"/>
                <a:cs typeface="Trebuchet MS"/>
                <a:sym typeface="Trebuchet MS"/>
              </a:defRPr>
            </a:pPr>
            <a:r>
              <a:t>Infrastructure Needs - Delivering content requires lots of servers, which can be expensive. Many of those servers are only used at peak times and are wasted the rest of the time. P2P networks don’t have the same infrastructure requirements</a:t>
            </a:r>
          </a:p>
          <a:p>
            <a:pPr marL="132347" indent="-132347" defTabSz="251460">
              <a:lnSpc>
                <a:spcPct val="100000"/>
              </a:lnSpc>
              <a:spcBef>
                <a:spcPts val="0"/>
              </a:spcBef>
              <a:buFontTx/>
              <a:defRPr sz="1980">
                <a:latin typeface="Trebuchet MS"/>
                <a:ea typeface="Trebuchet MS"/>
                <a:cs typeface="Trebuchet MS"/>
                <a:sym typeface="Trebuchet MS"/>
              </a:defRPr>
            </a:pPr>
            <a:endParaRPr/>
          </a:p>
          <a:p>
            <a:pPr marL="132347" indent="-132347" defTabSz="251460">
              <a:lnSpc>
                <a:spcPct val="100000"/>
              </a:lnSpc>
              <a:spcBef>
                <a:spcPts val="0"/>
              </a:spcBef>
              <a:buFontTx/>
              <a:defRPr sz="1980">
                <a:latin typeface="Trebuchet MS"/>
                <a:ea typeface="Trebuchet MS"/>
                <a:cs typeface="Trebuchet MS"/>
                <a:sym typeface="Trebuchet MS"/>
              </a:defRPr>
            </a:pPr>
            <a:r>
              <a:t>Scalability - Related to infrastructure, many networks (even some of the very biggest) struggle to handle peaks. Traditional server-based delivery approaches almost always struggle at peaks. P2P actually performs better as you have more users because you also have more peers</a:t>
            </a:r>
          </a:p>
          <a:p>
            <a:pPr marL="132347" indent="-132347" defTabSz="251460">
              <a:lnSpc>
                <a:spcPct val="100000"/>
              </a:lnSpc>
              <a:spcBef>
                <a:spcPts val="0"/>
              </a:spcBef>
              <a:buFontTx/>
              <a:defRPr sz="1980">
                <a:latin typeface="Trebuchet MS"/>
                <a:ea typeface="Trebuchet MS"/>
                <a:cs typeface="Trebuchet MS"/>
                <a:sym typeface="Trebuchet MS"/>
              </a:defRPr>
            </a:pPr>
            <a:endParaRPr/>
          </a:p>
          <a:p>
            <a:pPr marL="132347" indent="-132347" defTabSz="251460">
              <a:lnSpc>
                <a:spcPct val="100000"/>
              </a:lnSpc>
              <a:spcBef>
                <a:spcPts val="0"/>
              </a:spcBef>
              <a:buFontTx/>
              <a:defRPr sz="1980">
                <a:latin typeface="Trebuchet MS"/>
                <a:ea typeface="Trebuchet MS"/>
                <a:cs typeface="Trebuchet MS"/>
                <a:sym typeface="Trebuchet MS"/>
              </a:defRPr>
            </a:pPr>
            <a:r>
              <a:t>Bandwidth Costs - By offloading bandwidth to a P2P network, you can save money</a:t>
            </a:r>
          </a:p>
        </p:txBody>
      </p:sp>
      <p:pic>
        <p:nvPicPr>
          <p:cNvPr id="120" name="P2P Audio.m4a" descr="P2P Audio.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11353799" y="5921374"/>
            <a:ext cx="571501" cy="571501"/>
          </a:xfrm>
          <a:prstGeom prst="rect">
            <a:avLst/>
          </a:prstGeom>
          <a:ln w="12700">
            <a:miter lim="400000"/>
          </a:ln>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618" fill="hold"/>
                                        <p:tgtEl>
                                          <p:spTgt spid="1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1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itle 1"/>
          <p:cNvSpPr>
            <a:spLocks noGrp="1"/>
          </p:cNvSpPr>
          <p:nvPr>
            <p:ph type="title"/>
          </p:nvPr>
        </p:nvSpPr>
        <p:spPr>
          <a:prstGeom prst="rect">
            <a:avLst/>
          </a:prstGeom>
        </p:spPr>
        <p:txBody>
          <a:bodyPr/>
          <a:lstStyle/>
          <a:p>
            <a:r>
              <a:t>Types of P2P Architectures </a:t>
            </a:r>
          </a:p>
        </p:txBody>
      </p:sp>
      <p:sp>
        <p:nvSpPr>
          <p:cNvPr id="123" name="Content Placeholder 2"/>
          <p:cNvSpPr>
            <a:spLocks noGrp="1"/>
          </p:cNvSpPr>
          <p:nvPr>
            <p:ph type="body" idx="1"/>
          </p:nvPr>
        </p:nvSpPr>
        <p:spPr>
          <a:prstGeom prst="rect">
            <a:avLst/>
          </a:prstGeom>
        </p:spPr>
        <p:txBody>
          <a:bodyPr/>
          <a:lstStyle/>
          <a:p>
            <a:r>
              <a:t>Centralized </a:t>
            </a:r>
          </a:p>
          <a:p>
            <a:pPr marL="685800" lvl="1" indent="-228600">
              <a:spcBef>
                <a:spcPts val="500"/>
              </a:spcBef>
              <a:defRPr sz="2400"/>
            </a:pPr>
            <a:r>
              <a:t>Important meta-information is stored on multiple known servers. Information stored on these servers may include: file availability, bandwidth, IP addresses, latency, etc. </a:t>
            </a:r>
          </a:p>
          <a:p>
            <a:r>
              <a:t>Decentralized Unstructured</a:t>
            </a:r>
          </a:p>
          <a:p>
            <a:pPr marL="685800" lvl="1" indent="-228600">
              <a:spcBef>
                <a:spcPts val="500"/>
              </a:spcBef>
              <a:defRPr sz="2400"/>
            </a:pPr>
            <a:r>
              <a:t>No control over network file placement. Every query must be broadcast to all peers.</a:t>
            </a:r>
          </a:p>
          <a:p>
            <a:r>
              <a:t>Decentralized Structured </a:t>
            </a:r>
          </a:p>
          <a:p>
            <a:pPr marL="685800" lvl="1" indent="-228600">
              <a:spcBef>
                <a:spcPts val="500"/>
              </a:spcBef>
              <a:defRPr sz="2400"/>
            </a:pPr>
            <a:r>
              <a:t>File and data placement are controlled based on distributed hash functions and index values. Search queries are directed based on the index location and the hash function.</a:t>
            </a:r>
          </a:p>
        </p:txBody>
      </p:sp>
      <p:pic>
        <p:nvPicPr>
          <p:cNvPr id="4" name="Recording">
            <a:hlinkClick r:id="" action="ppaction://media"/>
            <a:extLst>
              <a:ext uri="{FF2B5EF4-FFF2-40B4-BE49-F238E27FC236}">
                <a16:creationId xmlns:a16="http://schemas.microsoft.com/office/drawing/2014/main" id="{6E780DD4-E211-4EBF-B80E-69588018FA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5845591"/>
            <a:ext cx="487363" cy="487363"/>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8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a:spLocks noGrp="1"/>
          </p:cNvSpPr>
          <p:nvPr>
            <p:ph type="title"/>
          </p:nvPr>
        </p:nvSpPr>
        <p:spPr>
          <a:prstGeom prst="rect">
            <a:avLst/>
          </a:prstGeom>
        </p:spPr>
        <p:txBody>
          <a:bodyPr/>
          <a:lstStyle/>
          <a:p>
            <a:r>
              <a:t>Advantages</a:t>
            </a:r>
          </a:p>
        </p:txBody>
      </p:sp>
      <p:sp>
        <p:nvSpPr>
          <p:cNvPr id="126" name="Content Placeholder 2"/>
          <p:cNvSpPr>
            <a:spLocks noGrp="1"/>
          </p:cNvSpPr>
          <p:nvPr>
            <p:ph type="body" idx="1"/>
          </p:nvPr>
        </p:nvSpPr>
        <p:spPr>
          <a:prstGeom prst="rect">
            <a:avLst/>
          </a:prstGeom>
        </p:spPr>
        <p:txBody>
          <a:bodyPr/>
          <a:lstStyle/>
          <a:p>
            <a:r>
              <a:t>No central server to maintain</a:t>
            </a:r>
          </a:p>
          <a:p>
            <a:r>
              <a:t>New connections can increase the capacity of the system</a:t>
            </a:r>
          </a:p>
          <a:p>
            <a:r>
              <a:t>Resistant to system failure</a:t>
            </a:r>
          </a:p>
          <a:p>
            <a:r>
              <a:t>Network can handle large loads</a:t>
            </a:r>
          </a:p>
          <a:p>
            <a:r>
              <a:t>Cheaper and easier to setup </a:t>
            </a:r>
          </a:p>
        </p:txBody>
      </p:sp>
      <p:pic>
        <p:nvPicPr>
          <p:cNvPr id="2" name="P2PAdvantages">
            <a:hlinkClick r:id="" action="ppaction://media"/>
            <a:extLst>
              <a:ext uri="{FF2B5EF4-FFF2-40B4-BE49-F238E27FC236}">
                <a16:creationId xmlns:a16="http://schemas.microsoft.com/office/drawing/2014/main" id="{76633B99-8573-489C-81F3-8B2AEEDC8A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6007100"/>
            <a:ext cx="609600" cy="60960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70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le 1"/>
          <p:cNvSpPr>
            <a:spLocks noGrp="1"/>
          </p:cNvSpPr>
          <p:nvPr>
            <p:ph type="title"/>
          </p:nvPr>
        </p:nvSpPr>
        <p:spPr>
          <a:prstGeom prst="rect">
            <a:avLst/>
          </a:prstGeom>
        </p:spPr>
        <p:txBody>
          <a:bodyPr/>
          <a:lstStyle/>
          <a:p>
            <a:r>
              <a:t>Disadvantages</a:t>
            </a:r>
          </a:p>
        </p:txBody>
      </p:sp>
      <p:sp>
        <p:nvSpPr>
          <p:cNvPr id="129" name="Content Placeholder 2"/>
          <p:cNvSpPr>
            <a:spLocks noGrp="1"/>
          </p:cNvSpPr>
          <p:nvPr>
            <p:ph type="body" idx="1"/>
          </p:nvPr>
        </p:nvSpPr>
        <p:spPr>
          <a:prstGeom prst="rect">
            <a:avLst/>
          </a:prstGeom>
        </p:spPr>
        <p:txBody>
          <a:bodyPr/>
          <a:lstStyle/>
          <a:p>
            <a:r>
              <a:t>Viruses and malware can quickly propagate and infect nodes in the network  </a:t>
            </a:r>
          </a:p>
          <a:p>
            <a:r>
              <a:t>Centralized backups are difficult to implement </a:t>
            </a:r>
          </a:p>
          <a:p>
            <a:r>
              <a:t>Large networks can exponentially grow in complexity  </a:t>
            </a:r>
          </a:p>
        </p:txBody>
      </p:sp>
      <p:pic>
        <p:nvPicPr>
          <p:cNvPr id="130" name="disadvamtages 2 (mp3cut.net)" descr="disadvamtages 2 (mp3cut.net)"/>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11110117" y="5945980"/>
            <a:ext cx="571501" cy="5715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700000" fill="hold"/>
                                        <p:tgtEl>
                                          <p:spTgt spid="1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cTn>
                <p:tgtEl>
                  <p:spTgt spid="13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1"/>
          <p:cNvSpPr>
            <a:spLocks noGrp="1"/>
          </p:cNvSpPr>
          <p:nvPr>
            <p:ph type="title"/>
          </p:nvPr>
        </p:nvSpPr>
        <p:spPr>
          <a:prstGeom prst="rect">
            <a:avLst/>
          </a:prstGeom>
        </p:spPr>
        <p:txBody>
          <a:bodyPr/>
          <a:lstStyle/>
          <a:p>
            <a:r>
              <a:t>Security</a:t>
            </a:r>
          </a:p>
        </p:txBody>
      </p:sp>
      <p:sp>
        <p:nvSpPr>
          <p:cNvPr id="133" name="Content Placeholder 2"/>
          <p:cNvSpPr>
            <a:spLocks noGrp="1"/>
          </p:cNvSpPr>
          <p:nvPr>
            <p:ph type="body" idx="1"/>
          </p:nvPr>
        </p:nvSpPr>
        <p:spPr>
          <a:prstGeom prst="rect">
            <a:avLst/>
          </a:prstGeom>
        </p:spPr>
        <p:txBody>
          <a:bodyPr/>
          <a:lstStyle/>
          <a:p>
            <a:pPr>
              <a:lnSpc>
                <a:spcPct val="72000"/>
              </a:lnSpc>
              <a:defRPr sz="2500"/>
            </a:pPr>
            <a:r>
              <a:t>Leechers</a:t>
            </a:r>
          </a:p>
          <a:p>
            <a:pPr marL="685800" lvl="1" indent="-228600">
              <a:lnSpc>
                <a:spcPct val="72000"/>
              </a:lnSpc>
              <a:spcBef>
                <a:spcPts val="500"/>
              </a:spcBef>
              <a:defRPr sz="2200"/>
            </a:pPr>
            <a:r>
              <a:t>Users that only download files from the network but do not contribute to sharing files. They are problematic because they can create an imbalance in the network, leading to slow speeds and general inefficiency. </a:t>
            </a:r>
          </a:p>
          <a:p>
            <a:pPr>
              <a:lnSpc>
                <a:spcPct val="72000"/>
              </a:lnSpc>
              <a:defRPr sz="2500"/>
            </a:pPr>
            <a:r>
              <a:t>Social Attacks</a:t>
            </a:r>
          </a:p>
          <a:p>
            <a:pPr marL="685800" lvl="1" indent="-228600">
              <a:lnSpc>
                <a:spcPct val="72000"/>
              </a:lnSpc>
              <a:spcBef>
                <a:spcPts val="500"/>
              </a:spcBef>
              <a:defRPr sz="2200"/>
            </a:pPr>
            <a:r>
              <a:t>These are when inexperienced users accidentally share sensitive information about their systems when joining a network, and more experienced users take advantage of this and steal passwords or other information</a:t>
            </a:r>
          </a:p>
          <a:p>
            <a:pPr>
              <a:lnSpc>
                <a:spcPct val="72000"/>
              </a:lnSpc>
              <a:defRPr sz="2500"/>
            </a:pPr>
            <a:r>
              <a:t>DDoS</a:t>
            </a:r>
          </a:p>
          <a:p>
            <a:pPr marL="685800" lvl="1" indent="-228600">
              <a:lnSpc>
                <a:spcPct val="72000"/>
              </a:lnSpc>
              <a:spcBef>
                <a:spcPts val="500"/>
              </a:spcBef>
              <a:defRPr sz="2200"/>
            </a:pPr>
            <a:r>
              <a:t>Although P2P networks are resilient against individual node failure, targeted widespread attacks can still render a network useless</a:t>
            </a:r>
          </a:p>
          <a:p>
            <a:pPr>
              <a:lnSpc>
                <a:spcPct val="72000"/>
              </a:lnSpc>
              <a:defRPr sz="2500"/>
            </a:pPr>
            <a:r>
              <a:t>Malware and Content Verification</a:t>
            </a:r>
          </a:p>
          <a:p>
            <a:pPr marL="685800" lvl="1" indent="-228600">
              <a:lnSpc>
                <a:spcPct val="72000"/>
              </a:lnSpc>
              <a:spcBef>
                <a:spcPts val="500"/>
              </a:spcBef>
              <a:defRPr sz="2200"/>
            </a:pPr>
            <a:r>
              <a:t>Content in P2P networks is not easily verifiable and as such malware can be distributed through the network without an easy way of stopping it. </a:t>
            </a:r>
          </a:p>
        </p:txBody>
      </p:sp>
      <p:pic>
        <p:nvPicPr>
          <p:cNvPr id="134" name="security 2" descr="security 2"/>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11279202" y="5933280"/>
            <a:ext cx="571501" cy="571501"/>
          </a:xfrm>
          <a:prstGeom prst="rect">
            <a:avLst/>
          </a:prstGeom>
          <a:ln w="12700">
            <a:miter lim="400000"/>
          </a:ln>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820"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3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a:spLocks noGrp="1"/>
          </p:cNvSpPr>
          <p:nvPr>
            <p:ph type="title"/>
          </p:nvPr>
        </p:nvSpPr>
        <p:spPr>
          <a:prstGeom prst="rect">
            <a:avLst/>
          </a:prstGeom>
        </p:spPr>
        <p:txBody>
          <a:bodyPr/>
          <a:lstStyle/>
          <a:p>
            <a:r>
              <a:t>Example Applications </a:t>
            </a:r>
          </a:p>
        </p:txBody>
      </p:sp>
      <p:sp>
        <p:nvSpPr>
          <p:cNvPr id="137" name="Content Placeholder 2"/>
          <p:cNvSpPr>
            <a:spLocks noGrp="1"/>
          </p:cNvSpPr>
          <p:nvPr>
            <p:ph type="body" idx="1"/>
          </p:nvPr>
        </p:nvSpPr>
        <p:spPr>
          <a:prstGeom prst="rect">
            <a:avLst/>
          </a:prstGeom>
        </p:spPr>
        <p:txBody>
          <a:bodyPr/>
          <a:lstStyle/>
          <a:p>
            <a:r>
              <a:t>Napster</a:t>
            </a:r>
          </a:p>
          <a:p>
            <a:pPr marL="685800" lvl="1" indent="-228600">
              <a:spcBef>
                <a:spcPts val="500"/>
              </a:spcBef>
              <a:defRPr sz="2400"/>
            </a:pPr>
            <a:endParaRPr/>
          </a:p>
          <a:p>
            <a:r>
              <a:t>Gnutella</a:t>
            </a:r>
          </a:p>
          <a:p>
            <a:pPr marL="685800" lvl="1" indent="-228600">
              <a:spcBef>
                <a:spcPts val="500"/>
              </a:spcBef>
              <a:defRPr sz="2400"/>
            </a:pPr>
            <a:endParaRPr/>
          </a:p>
          <a:p>
            <a:r>
              <a:t>KaZaA</a:t>
            </a:r>
          </a:p>
          <a:p>
            <a:pPr marL="685800" lvl="1" indent="-228600">
              <a:spcBef>
                <a:spcPts val="500"/>
              </a:spcBef>
              <a:defRPr sz="2400"/>
            </a:pPr>
            <a:endParaRPr/>
          </a:p>
          <a:p>
            <a:r>
              <a:t>Windows 10</a:t>
            </a:r>
          </a:p>
        </p:txBody>
      </p:sp>
      <p:pic>
        <p:nvPicPr>
          <p:cNvPr id="2" name="P2Paudio.m4a" descr="P2Paudio.m4a">
            <a:hlinkClick r:id="" action="ppaction://media"/>
            <a:extLst>
              <a:ext uri="{FF2B5EF4-FFF2-40B4-BE49-F238E27FC236}">
                <a16:creationId xmlns:a16="http://schemas.microsoft.com/office/drawing/2014/main" id="{9CE67F27-D3FC-A141-9250-16FE3EF0BA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1000" y="5153660"/>
            <a:ext cx="812800" cy="812800"/>
          </a:xfrm>
          <a:prstGeom prst="rect">
            <a:avLst/>
          </a:prstGeom>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9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87</TotalTime>
  <Words>538</Words>
  <Application>Microsoft Office PowerPoint</Application>
  <PresentationFormat>Widescreen</PresentationFormat>
  <Paragraphs>48</Paragraphs>
  <Slides>8</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Trebuchet MS</vt:lpstr>
      <vt:lpstr>Office Theme</vt:lpstr>
      <vt:lpstr>Peer to Peer Architecture</vt:lpstr>
      <vt:lpstr>What is it?</vt:lpstr>
      <vt:lpstr>What problem does it solve and how?</vt:lpstr>
      <vt:lpstr>Types of P2P Architectures </vt:lpstr>
      <vt:lpstr>Advantages</vt:lpstr>
      <vt:lpstr>Disadvantages</vt:lpstr>
      <vt:lpstr>Security</vt:lpstr>
      <vt:lpstr>Example Applications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Peer to Peer Architecture</dc:title>
  <dc:creator>Hector</dc:creator>
  <cp:lastModifiedBy>Dozal Olivas, Hector D</cp:lastModifiedBy>
  <cp:revision>5</cp:revision>
  <dcterms:modified xsi:type="dcterms:W3CDTF">2020-04-10T04:59:34Z</dcterms:modified>
</cp:coreProperties>
</file>